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</p:sldMasterIdLst>
  <p:notesMasterIdLst>
    <p:notesMasterId r:id="rId17"/>
  </p:notesMasterIdLst>
  <p:sldIdLst>
    <p:sldId id="260" r:id="rId2"/>
    <p:sldId id="294" r:id="rId3"/>
    <p:sldId id="745" r:id="rId4"/>
    <p:sldId id="908" r:id="rId5"/>
    <p:sldId id="909" r:id="rId6"/>
    <p:sldId id="741" r:id="rId7"/>
    <p:sldId id="713" r:id="rId8"/>
    <p:sldId id="910" r:id="rId9"/>
    <p:sldId id="911" r:id="rId10"/>
    <p:sldId id="725" r:id="rId11"/>
    <p:sldId id="727" r:id="rId12"/>
    <p:sldId id="728" r:id="rId13"/>
    <p:sldId id="912" r:id="rId14"/>
    <p:sldId id="726" r:id="rId15"/>
    <p:sldId id="708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E19E160-DB01-497E-BCA3-F372C0F2A774}" v="2" dt="2025-06-04T18:47:22.10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1"/>
    <p:restoredTop sz="96327"/>
  </p:normalViewPr>
  <p:slideViewPr>
    <p:cSldViewPr snapToGrid="0" snapToObjects="1">
      <p:cViewPr varScale="1">
        <p:scale>
          <a:sx n="107" d="100"/>
          <a:sy n="107" d="100"/>
        </p:scale>
        <p:origin x="636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60D2F0-C29B-0F48-B49E-2DF65E15BFE1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1BDE33-E068-F34F-A631-FC271E376B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8590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0104DB-87CA-D64F-AB86-DB2520DDF5D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8618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emf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7456B5-83F7-407C-AF76-6C4DEFB6B4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CB6589F-ADEC-14F2-6818-E0F7CD5FF8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B28CF9-B422-44B8-CBB9-DAC2D57B15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F5373-8D69-4A4F-9D2B-60570369F014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BC34D0-D5E9-CD7A-2116-980222A03B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5F44DF-BC4E-1AE1-6019-320C0BFEFF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50F88-D765-F742-A0D6-50E8EFF23E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3925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10E648-2673-2B6A-D537-B9B0C0EC92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96D7A2B-B780-CC93-5801-93446AC4F7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9C37B4-17F8-C16C-960C-B6ABBEE131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F5373-8D69-4A4F-9D2B-60570369F014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560664-9A23-D51C-7FD4-22643A3E85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FB7C23-7D23-B55A-84A0-5521DEEAAA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50F88-D765-F742-A0D6-50E8EFF23E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8502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FB612B7-5ACC-E005-1F44-9CE1B62B45D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EEA7CD8-5456-B3B2-A2C1-B9E5883992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D1F8E4-4B14-9731-9308-4B920C36FA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F5373-8D69-4A4F-9D2B-60570369F014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601F1A-2904-95EE-6A2E-63944520D3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90BA15-AF45-9B83-0126-10826E78B3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50F88-D765-F742-A0D6-50E8EFF23E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884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_Plain_Blac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436B83B-A5E4-524E-96A9-DFC12D58F12A}"/>
              </a:ext>
            </a:extLst>
          </p:cNvPr>
          <p:cNvSpPr/>
          <p:nvPr userDrawn="1"/>
        </p:nvSpPr>
        <p:spPr>
          <a:xfrm>
            <a:off x="762000" y="0"/>
            <a:ext cx="457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21DF1AC-1D08-B945-A034-B740A35902F9}"/>
              </a:ext>
            </a:extLst>
          </p:cNvPr>
          <p:cNvSpPr txBox="1"/>
          <p:nvPr userDrawn="1"/>
        </p:nvSpPr>
        <p:spPr>
          <a:xfrm>
            <a:off x="2514864" y="6271559"/>
            <a:ext cx="3048000" cy="19050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/>
          <a:p>
            <a:pPr>
              <a:spcAft>
                <a:spcPts val="500"/>
              </a:spcAft>
            </a:pPr>
            <a:r>
              <a:rPr lang="en-US" sz="667" dirty="0">
                <a:solidFill>
                  <a:srgbClr val="616265">
                    <a:alpha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PNNL is operated by Battelle for the U.S. Department of Energy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2286000"/>
            <a:ext cx="3810000" cy="152400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algn="r">
              <a:defRPr sz="4000" b="1">
                <a:solidFill>
                  <a:srgbClr val="31B8C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3061D5F4-8719-384B-945C-9A27060F99A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42108" y="4724400"/>
            <a:ext cx="3810000" cy="22860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r">
              <a:buNone/>
              <a:defRPr sz="1500" b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182" indent="0">
              <a:buNone/>
              <a:defRPr/>
            </a:lvl2pPr>
            <a:lvl3pPr marL="914363" indent="0">
              <a:buNone/>
              <a:defRPr/>
            </a:lvl3pPr>
            <a:lvl4pPr marL="1371545" indent="0">
              <a:buNone/>
              <a:defRPr/>
            </a:lvl4pPr>
            <a:lvl5pPr marL="1828727" indent="0">
              <a:buNone/>
              <a:defRPr/>
            </a:lvl5pPr>
          </a:lstStyle>
          <a:p>
            <a:pPr lvl="0"/>
            <a:r>
              <a:rPr lang="en-US" dirty="0"/>
              <a:t>Click to add presenter’s name</a:t>
            </a:r>
          </a:p>
        </p:txBody>
      </p:sp>
      <p:sp>
        <p:nvSpPr>
          <p:cNvPr id="21" name="Text Placeholder 19">
            <a:extLst>
              <a:ext uri="{FF2B5EF4-FFF2-40B4-BE49-F238E27FC236}">
                <a16:creationId xmlns:a16="http://schemas.microsoft.com/office/drawing/2014/main" id="{3E2D432E-6648-6643-9C6E-38B1EFF5EE3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43000" y="4986130"/>
            <a:ext cx="3810000" cy="22860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r">
              <a:buNone/>
              <a:defRPr sz="1333">
                <a:solidFill>
                  <a:srgbClr val="616265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182" indent="0">
              <a:buNone/>
              <a:defRPr/>
            </a:lvl2pPr>
            <a:lvl3pPr marL="914363" indent="0">
              <a:buNone/>
              <a:defRPr/>
            </a:lvl3pPr>
            <a:lvl4pPr marL="1371545" indent="0">
              <a:buNone/>
              <a:defRPr/>
            </a:lvl4pPr>
            <a:lvl5pPr marL="1828727" indent="0">
              <a:buNone/>
              <a:defRPr/>
            </a:lvl5pPr>
          </a:lstStyle>
          <a:p>
            <a:pPr lvl="0"/>
            <a:r>
              <a:rPr lang="en-US" dirty="0"/>
              <a:t>Click to add presenter’s title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915389B-4BB4-1644-9B7E-35A85D0C1E3B}"/>
              </a:ext>
            </a:extLst>
          </p:cNvPr>
          <p:cNvSpPr txBox="1"/>
          <p:nvPr userDrawn="1"/>
        </p:nvSpPr>
        <p:spPr>
          <a:xfrm>
            <a:off x="3092174" y="-1038086"/>
            <a:ext cx="18473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50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5A7D3E1-BCC3-C843-81A0-EA4EDFB4452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70155" y="5435825"/>
            <a:ext cx="951489" cy="92849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6617363-F73D-B74F-9647-C9D747AC702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514864" y="5981700"/>
            <a:ext cx="687070" cy="1905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290C8FB-601C-A04C-84F7-213A857D3E6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352370" y="6041364"/>
            <a:ext cx="774841" cy="129540"/>
          </a:xfrm>
          <a:prstGeom prst="rect">
            <a:avLst/>
          </a:prstGeom>
        </p:spPr>
      </p:pic>
      <p:sp>
        <p:nvSpPr>
          <p:cNvPr id="15" name="Date Placeholder 1">
            <a:extLst>
              <a:ext uri="{FF2B5EF4-FFF2-40B4-BE49-F238E27FC236}">
                <a16:creationId xmlns:a16="http://schemas.microsoft.com/office/drawing/2014/main" id="{9D9DB338-5D5C-4ACA-9ECF-C3E34C4412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209701" y="4096371"/>
            <a:ext cx="274240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D4F8E3-4ED9-44B4-99E6-8A3D2CF8D415}" type="datetime4">
              <a:rPr lang="en-US" smtClean="0"/>
              <a:t>June 4, 2025</a:t>
            </a:fld>
            <a:endParaRPr lang="en-US" dirty="0"/>
          </a:p>
        </p:txBody>
      </p:sp>
      <p:sp>
        <p:nvSpPr>
          <p:cNvPr id="16" name="Footer Placeholder 2">
            <a:extLst>
              <a:ext uri="{FF2B5EF4-FFF2-40B4-BE49-F238E27FC236}">
                <a16:creationId xmlns:a16="http://schemas.microsoft.com/office/drawing/2014/main" id="{F55B65E8-4040-44D0-A4FE-A050FD948A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90865" y="6441765"/>
            <a:ext cx="4114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B4046AA2-A0FD-C249-89FD-099B46D9C8F5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1142108" y="825142"/>
            <a:ext cx="2921935" cy="952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9903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49C90B8-4BAF-9A46-98DB-81259C436289}"/>
              </a:ext>
            </a:extLst>
          </p:cNvPr>
          <p:cNvSpPr/>
          <p:nvPr userDrawn="1"/>
        </p:nvSpPr>
        <p:spPr>
          <a:xfrm>
            <a:off x="4191000" y="0"/>
            <a:ext cx="8001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12" name="Picture Placeholder 2">
            <a:extLst>
              <a:ext uri="{FF2B5EF4-FFF2-40B4-BE49-F238E27FC236}">
                <a16:creationId xmlns:a16="http://schemas.microsoft.com/office/drawing/2014/main" id="{66026595-8D7E-D24C-9263-B65316A326B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334000" y="381000"/>
            <a:ext cx="6477000" cy="6096000"/>
          </a:xfrm>
          <a:prstGeom prst="rect">
            <a:avLst/>
          </a:prstGeom>
          <a:solidFill>
            <a:srgbClr val="B3B3B3"/>
          </a:solidFill>
        </p:spPr>
        <p:txBody>
          <a:bodyPr lIns="0" tIns="0" rIns="0" bIns="0" anchor="ctr" anchorCtr="0"/>
          <a:lstStyle>
            <a:lvl1pPr marL="0" indent="0" algn="ctr">
              <a:buNone/>
              <a:defRPr sz="15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Slide Number Placeholder 3">
            <a:extLst>
              <a:ext uri="{FF2B5EF4-FFF2-40B4-BE49-F238E27FC236}">
                <a16:creationId xmlns:a16="http://schemas.microsoft.com/office/drawing/2014/main" id="{3338E046-DF9E-FC49-A812-491AB8058B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61914" y="6477000"/>
            <a:ext cx="377686" cy="381000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r">
              <a:defRPr sz="1000">
                <a:solidFill>
                  <a:srgbClr val="B3B3B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E7A4BB3-E848-5A44-82DF-322201952CD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1D0CE8D1-2F12-5A44-A6B5-2CD466F52A6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334000" y="5715000"/>
            <a:ext cx="6477000" cy="76200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000000"/>
              </a:gs>
            </a:gsLst>
            <a:lin ang="5400000" scaled="0"/>
          </a:gradFill>
        </p:spPr>
        <p:txBody>
          <a:bodyPr lIns="182880" tIns="182880" rIns="182880" bIns="182880" anchor="b" anchorCtr="0"/>
          <a:lstStyle>
            <a:lvl1pPr marL="0" indent="0">
              <a:buNone/>
              <a:defRPr sz="15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182" indent="0">
              <a:buNone/>
              <a:defRPr sz="1167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363" indent="0">
              <a:buNone/>
              <a:defRPr sz="1167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545" indent="0">
              <a:buNone/>
              <a:defRPr sz="1167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727" indent="0">
              <a:buNone/>
              <a:defRPr sz="1167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insert image caption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B99B87A2-8960-403D-AE0D-D5494627220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43000" y="1912938"/>
            <a:ext cx="3810001" cy="1325563"/>
          </a:xfrm>
          <a:prstGeom prst="rect">
            <a:avLst/>
          </a:prstGeom>
        </p:spPr>
        <p:txBody>
          <a:bodyPr lIns="0" anchor="b"/>
          <a:lstStyle>
            <a:lvl1pPr>
              <a:defRPr lang="en-US" sz="3000" b="1" kern="1200" dirty="0">
                <a:solidFill>
                  <a:srgbClr val="31B8CA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slide title</a:t>
            </a:r>
          </a:p>
        </p:txBody>
      </p:sp>
      <p:sp>
        <p:nvSpPr>
          <p:cNvPr id="11" name="Content Placeholder 13">
            <a:extLst>
              <a:ext uri="{FF2B5EF4-FFF2-40B4-BE49-F238E27FC236}">
                <a16:creationId xmlns:a16="http://schemas.microsoft.com/office/drawing/2014/main" id="{29354FF4-9871-4E1B-A45A-ABAA2BE2B69B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1162049" y="3644194"/>
            <a:ext cx="3810000" cy="2857500"/>
          </a:xfrm>
          <a:prstGeom prst="rect">
            <a:avLst/>
          </a:prstGeom>
        </p:spPr>
        <p:txBody>
          <a:bodyPr/>
          <a:lstStyle>
            <a:lvl1pPr>
              <a:defRPr sz="2333"/>
            </a:lvl1pPr>
            <a:lvl2pPr marL="685773" indent="-228591">
              <a:buFont typeface="Wingdings" panose="05000000000000000000" pitchFamily="2" charset="2"/>
              <a:buChar char="§"/>
              <a:defRPr sz="2000"/>
            </a:lvl2pPr>
            <a:lvl3pPr marL="1142954" indent="-228591">
              <a:buFont typeface="Wingdings" panose="05000000000000000000" pitchFamily="2" charset="2"/>
              <a:buChar char="ü"/>
              <a:defRPr sz="1667"/>
            </a:lvl3pPr>
            <a:lvl4pPr>
              <a:defRPr sz="1500"/>
            </a:lvl4pPr>
            <a:lvl5pPr marL="2057318" indent="-228591">
              <a:buFont typeface="Wingdings" panose="05000000000000000000" pitchFamily="2" charset="2"/>
              <a:buChar char="§"/>
              <a:defRPr sz="1333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Date Placeholder 1">
            <a:extLst>
              <a:ext uri="{FF2B5EF4-FFF2-40B4-BE49-F238E27FC236}">
                <a16:creationId xmlns:a16="http://schemas.microsoft.com/office/drawing/2014/main" id="{47EFCEB6-2E27-4C42-A1E5-AC8A8BA8378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919507" y="6495963"/>
            <a:ext cx="2590006" cy="3620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EE7B1-A6C1-4E39-8665-A73ED03F32E1}" type="datetimeFigureOut">
              <a:rPr lang="en-US" smtClean="0"/>
              <a:pPr/>
              <a:t>6/4/2025</a:t>
            </a:fld>
            <a:endParaRPr lang="en-US" dirty="0"/>
          </a:p>
        </p:txBody>
      </p:sp>
      <p:sp>
        <p:nvSpPr>
          <p:cNvPr id="15" name="Footer Placeholder 2">
            <a:extLst>
              <a:ext uri="{FF2B5EF4-FFF2-40B4-BE49-F238E27FC236}">
                <a16:creationId xmlns:a16="http://schemas.microsoft.com/office/drawing/2014/main" id="{A86FAFB9-0DC0-4AB0-9E8B-6EC7C8ABAA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74372" y="6477000"/>
            <a:ext cx="1000651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6847A737-46A2-5649-BC5A-0E56869A8FA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42108" y="356306"/>
            <a:ext cx="2068098" cy="674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0666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62BB54-44A3-7E51-E990-DC208958DB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45F762-5750-455E-4BC7-C269003997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73D030-8130-10E2-DE9B-2C7D3314AF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F5373-8D69-4A4F-9D2B-60570369F014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874C96-62AD-1EC5-D864-19206DE10E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E4DFEF-E76A-E1D0-4AF4-1AD593C0B7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50F88-D765-F742-A0D6-50E8EFF23E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293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CFE160-A0BA-26F7-D960-0B7023A4E6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002746-BE32-F0D9-6132-8B58487F45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DD5DB7-E522-6DB5-9F98-F8F5F0204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F5373-8D69-4A4F-9D2B-60570369F014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424E6E-CD75-1504-FE6D-1BD97FC473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C4278F-4C86-E209-E74D-4490D8BC3F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50F88-D765-F742-A0D6-50E8EFF23E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7091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CBD7BF-4BF3-D1E4-3543-4F4FB2538C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03ACE0-E89B-CBF5-49FB-04EAAA6E27C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9C0BF4-E133-D275-48A1-B5CF5A5584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F85A9B-44FC-16FB-92E2-A577FFFAA3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F5373-8D69-4A4F-9D2B-60570369F014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CBC500-249D-F44B-AE79-F5E08EFA86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6D36688-641A-B427-B3CB-CF330A500F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50F88-D765-F742-A0D6-50E8EFF23E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5828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EF589-F047-DE9C-1FEE-98A002573C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EC1648-FFA9-333A-66D7-219EE78BD1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07F561-EAEA-AD96-D7A4-8981A0BDF0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7D7FED0-5296-1A4E-E6D7-FE1C856BFBA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6CF0F70-AEA1-1737-256E-F2BFDE19059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05D93C4-2FB3-19FB-CEE6-446FFBDB99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F5373-8D69-4A4F-9D2B-60570369F014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8DC1449-67D0-5C01-A61E-0721132514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CE56A45-FEBC-CC81-78F3-89045FBF89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50F88-D765-F742-A0D6-50E8EFF23E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43418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7EC780-FE0D-C96A-8F41-E06485DF38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1610E2D-B922-0674-86C2-69CF4B6579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F5373-8D69-4A4F-9D2B-60570369F014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06991D5-1A54-149E-46FE-638783D16C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EE267F6-44D2-7F96-3F13-F3C459FCCC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50F88-D765-F742-A0D6-50E8EFF23E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50841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BFD9A99-0D4C-8CF3-ACE2-F7ABB9E62B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F5373-8D69-4A4F-9D2B-60570369F014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BA7FAD2-3620-AE06-5348-8195F21507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0CF108-0233-71DD-C470-9775D12FBC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50F88-D765-F742-A0D6-50E8EFF23E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6729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5F298D-6D34-33CC-7AAC-C2BC3B8AAE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D07D38-0517-6614-C141-09D3515634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C7459AD-635C-5C1E-444C-6580E83E5E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93B1A8-EE0B-4884-2899-916701B74D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F5373-8D69-4A4F-9D2B-60570369F014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B79793E-7D0B-B611-1CD2-1F88B0BF3E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E806E9-1BA9-D739-6658-072A5CEF6E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50F88-D765-F742-A0D6-50E8EFF23E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3688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D39A3F-1CA1-D4C3-4812-B6C9FD4A4C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FEA26A-EE13-3D01-9877-5258053E63D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6EBF866-3D04-CF75-66C7-820E732B0D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38FDAC-2A45-AC0C-FA39-2A138882EB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F5373-8D69-4A4F-9D2B-60570369F014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C39401-5A37-F33B-8885-91439F132D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0D3EE31-8F9B-3C3F-C251-4F2818D932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50F88-D765-F742-A0D6-50E8EFF23E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382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4A3B86E-D7B2-4571-651B-19F5C000F3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3AF0A1-B2F8-C242-F5FE-8C6065D3F0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C29189-4682-83A4-FE4E-3A3E7B697F0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DF5373-8D69-4A4F-9D2B-60570369F014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0B2E03-2242-3410-1BA3-5B03F49E91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FAF15B-DD2B-7B0E-0FFA-FBF9488FDF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450F88-D765-F742-A0D6-50E8EFF23E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3219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JGCRI/gcamfaostat/releases/tag/v1.1.0-beta" TargetMode="Externa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DFD0D9-1CAC-4FBD-8120-CBD5A07EB9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4765" y="2286000"/>
            <a:ext cx="4098235" cy="1524000"/>
          </a:xfrm>
        </p:spPr>
        <p:txBody>
          <a:bodyPr/>
          <a:lstStyle/>
          <a:p>
            <a:pPr algn="l"/>
            <a:r>
              <a:rPr lang="en-US" dirty="0"/>
              <a:t>GCAM 8.2</a:t>
            </a:r>
            <a:br>
              <a:rPr lang="en-US" dirty="0"/>
            </a:br>
            <a:r>
              <a:rPr lang="en-US" dirty="0"/>
              <a:t>Release Updates</a:t>
            </a:r>
            <a:br>
              <a:rPr lang="en-US" dirty="0"/>
            </a:b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C886310-1A8B-41C6-8ABF-4E94922462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The GCIMS EFC Team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599C3C0-764A-4145-9480-D79B28BB655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 dirty="0" err="1"/>
              <a:t>Pralit</a:t>
            </a:r>
            <a:r>
              <a:rPr lang="en-US" dirty="0"/>
              <a:t> Patel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8696A4F-5314-46CD-B205-CC2D44570D6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E130ED9-0C27-4EF1-9F86-D29E4EA507BE}" type="datetime4">
              <a:rPr lang="en-US" smtClean="0"/>
              <a:t>June 4, 2025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2154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F7705637-74CB-B64F-A4BD-AFBB402C7E2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High Level Comparison to GCAM 7.1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32F3DF6-134F-0A40-96A8-AEA2CB3A632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l" defTabSz="914363"/>
            <a:endParaRPr lang="en-US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B105C096-5C9A-E945-8C50-633D4F4A08D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BD94C7C-0B2B-664B-BECE-7BF3D94A5019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813646" y="6477000"/>
            <a:ext cx="378354" cy="381000"/>
          </a:xfrm>
          <a:prstGeom prst="rect">
            <a:avLst/>
          </a:prstGeom>
        </p:spPr>
        <p:txBody>
          <a:bodyPr/>
          <a:lstStyle/>
          <a:p>
            <a:fld id="{FE7A4BB3-E848-5A44-82DF-322201952CD8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4110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A7CAC66-742B-DC48-A47B-4953D942CE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61914" y="6477000"/>
            <a:ext cx="377686" cy="381000"/>
          </a:xfrm>
        </p:spPr>
        <p:txBody>
          <a:bodyPr/>
          <a:lstStyle/>
          <a:p>
            <a:fld id="{FE7A4BB3-E848-5A44-82DF-322201952CD8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251CAB5-5BAE-0140-8A0F-DAA520830B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65837" y="225779"/>
            <a:ext cx="8145163" cy="762763"/>
          </a:xfrm>
        </p:spPr>
        <p:txBody>
          <a:bodyPr>
            <a:normAutofit/>
          </a:bodyPr>
          <a:lstStyle/>
          <a:p>
            <a:r>
              <a:rPr lang="en-US" dirty="0"/>
              <a:t>Primary Energy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39D0CC8-6F76-E21C-A1EE-A7AC79713EC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064038" y="1293743"/>
            <a:ext cx="10063922" cy="5031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320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A7CAC66-742B-DC48-A47B-4953D942CE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61914" y="6477000"/>
            <a:ext cx="377686" cy="381000"/>
          </a:xfrm>
        </p:spPr>
        <p:txBody>
          <a:bodyPr/>
          <a:lstStyle/>
          <a:p>
            <a:fld id="{FE7A4BB3-E848-5A44-82DF-322201952CD8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251CAB5-5BAE-0140-8A0F-DAA520830B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65837" y="225779"/>
            <a:ext cx="8145163" cy="762763"/>
          </a:xfrm>
        </p:spPr>
        <p:txBody>
          <a:bodyPr>
            <a:normAutofit/>
          </a:bodyPr>
          <a:lstStyle/>
          <a:p>
            <a:r>
              <a:rPr lang="en-US" dirty="0"/>
              <a:t>Land Use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39D0CC8-6F76-E21C-A1EE-A7AC79713EC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064038" y="1293743"/>
            <a:ext cx="10063922" cy="5031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110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5BD230-65ED-AAA3-DE93-DDEFBE5AE7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45B0B45-5E7C-5B47-7395-E4246F9329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61914" y="6477000"/>
            <a:ext cx="377686" cy="381000"/>
          </a:xfrm>
        </p:spPr>
        <p:txBody>
          <a:bodyPr/>
          <a:lstStyle/>
          <a:p>
            <a:fld id="{FE7A4BB3-E848-5A44-82DF-322201952CD8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C4505EE-AA85-88D0-5016-89FEBB232C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65837" y="225779"/>
            <a:ext cx="8145163" cy="762763"/>
          </a:xfrm>
        </p:spPr>
        <p:txBody>
          <a:bodyPr>
            <a:normAutofit/>
          </a:bodyPr>
          <a:lstStyle/>
          <a:p>
            <a:r>
              <a:rPr lang="en-US" dirty="0"/>
              <a:t>Land Use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630932D-2DA6-6721-3BF2-310B6873E62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064038" y="1293743"/>
            <a:ext cx="10063922" cy="5031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7115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A7CAC66-742B-DC48-A47B-4953D942CE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61914" y="6477000"/>
            <a:ext cx="377686" cy="381000"/>
          </a:xfrm>
        </p:spPr>
        <p:txBody>
          <a:bodyPr/>
          <a:lstStyle/>
          <a:p>
            <a:fld id="{FE7A4BB3-E848-5A44-82DF-322201952CD8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251CAB5-5BAE-0140-8A0F-DAA520830B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65837" y="225779"/>
            <a:ext cx="8145163" cy="762763"/>
          </a:xfrm>
        </p:spPr>
        <p:txBody>
          <a:bodyPr>
            <a:normAutofit/>
          </a:bodyPr>
          <a:lstStyle/>
          <a:p>
            <a:r>
              <a:rPr lang="en-US" dirty="0"/>
              <a:t>Total Forcing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39D0CC8-6F76-E21C-A1EE-A7AC79713EC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064038" y="1216790"/>
            <a:ext cx="10063922" cy="5031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321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F7705637-74CB-B64F-A4BD-AFBB402C7E2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32F3DF6-134F-0A40-96A8-AEA2CB3A632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l" defTabSz="914363"/>
            <a:endParaRPr lang="en-US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B105C096-5C9A-E945-8C50-633D4F4A08D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BD94C7C-0B2B-664B-BECE-7BF3D94A5019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813646" y="6477000"/>
            <a:ext cx="378354" cy="381000"/>
          </a:xfrm>
          <a:prstGeom prst="rect">
            <a:avLst/>
          </a:prstGeom>
        </p:spPr>
        <p:txBody>
          <a:bodyPr/>
          <a:lstStyle/>
          <a:p>
            <a:fld id="{FE7A4BB3-E848-5A44-82DF-322201952CD8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406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A7CAC66-742B-DC48-A47B-4953D942CE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61914" y="6477000"/>
            <a:ext cx="377686" cy="381000"/>
          </a:xfrm>
        </p:spPr>
        <p:txBody>
          <a:bodyPr/>
          <a:lstStyle/>
          <a:p>
            <a:fld id="{FE7A4BB3-E848-5A44-82DF-322201952CD8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251CAB5-5BAE-0140-8A0F-DAA520830B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65837" y="225779"/>
            <a:ext cx="8145163" cy="762763"/>
          </a:xfrm>
        </p:spPr>
        <p:txBody>
          <a:bodyPr/>
          <a:lstStyle/>
          <a:p>
            <a:r>
              <a:rPr lang="en-US" dirty="0"/>
              <a:t>Several GCAM Releases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5D0703D-6443-7348-BC98-A79DF7F2D7A8}"/>
              </a:ext>
            </a:extLst>
          </p:cNvPr>
          <p:cNvSpPr txBox="1">
            <a:spLocks/>
          </p:cNvSpPr>
          <p:nvPr/>
        </p:nvSpPr>
        <p:spPr>
          <a:xfrm>
            <a:off x="1143000" y="1714500"/>
            <a:ext cx="10668000" cy="4572001"/>
          </a:xfrm>
          <a:prstGeom prst="rect">
            <a:avLst/>
          </a:prstGeom>
        </p:spPr>
        <p:txBody>
          <a:bodyPr/>
          <a:lstStyle>
            <a:lvl1pPr marL="274320" indent="-274320" algn="l" defTabSz="109728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3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2296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8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2024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6888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1752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56616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11480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66344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/>
              <a:t>Moving to a more frequent release schedule</a:t>
            </a:r>
          </a:p>
          <a:p>
            <a:pPr lvl="1"/>
            <a:r>
              <a:rPr lang="en-US" sz="2320" dirty="0"/>
              <a:t>You may have noticed several GCAM “Releases” on </a:t>
            </a:r>
            <a:r>
              <a:rPr lang="en-US" sz="2320" dirty="0" err="1"/>
              <a:t>Github</a:t>
            </a:r>
            <a:endParaRPr lang="en-US" sz="2320" dirty="0"/>
          </a:p>
          <a:p>
            <a:pPr lvl="2"/>
            <a:r>
              <a:rPr lang="en-US" sz="1840" dirty="0"/>
              <a:t>GCAM 7.2-8.1 are also “available”</a:t>
            </a:r>
          </a:p>
          <a:p>
            <a:pPr lvl="1"/>
            <a:r>
              <a:rPr lang="en-US" sz="2320" dirty="0"/>
              <a:t>The intent is to get GCAM developments out into the community sooner</a:t>
            </a:r>
          </a:p>
          <a:p>
            <a:pPr lvl="1"/>
            <a:r>
              <a:rPr lang="en-US" sz="2320" dirty="0"/>
              <a:t>Release packages are included </a:t>
            </a:r>
            <a:r>
              <a:rPr lang="en-US" sz="2320" i="1" dirty="0"/>
              <a:t>less</a:t>
            </a:r>
            <a:r>
              <a:rPr lang="en-US" sz="2320" dirty="0"/>
              <a:t> frequently tend to have a bit more rigorous testing these releases</a:t>
            </a:r>
          </a:p>
          <a:p>
            <a:pPr lvl="1"/>
            <a:r>
              <a:rPr lang="en-US" sz="2320" dirty="0"/>
              <a:t>The GCAM annual meeting still serves as a “motivating factor” to wrap up work streams</a:t>
            </a:r>
            <a:endParaRPr lang="en-US" sz="1840" dirty="0"/>
          </a:p>
        </p:txBody>
      </p:sp>
    </p:spTree>
    <p:extLst>
      <p:ext uri="{BB962C8B-B14F-4D97-AF65-F5344CB8AC3E}">
        <p14:creationId xmlns:p14="http://schemas.microsoft.com/office/powerpoint/2010/main" val="2379128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A7CAC66-742B-DC48-A47B-4953D942CE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61914" y="6477000"/>
            <a:ext cx="377686" cy="381000"/>
          </a:xfrm>
        </p:spPr>
        <p:txBody>
          <a:bodyPr/>
          <a:lstStyle/>
          <a:p>
            <a:fld id="{FE7A4BB3-E848-5A44-82DF-322201952CD8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251CAB5-5BAE-0140-8A0F-DAA520830B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65837" y="225779"/>
            <a:ext cx="8145163" cy="762763"/>
          </a:xfrm>
        </p:spPr>
        <p:txBody>
          <a:bodyPr>
            <a:normAutofit/>
          </a:bodyPr>
          <a:lstStyle/>
          <a:p>
            <a:r>
              <a:rPr lang="en-US" dirty="0"/>
              <a:t>Areas of development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5D0703D-6443-7348-BC98-A79DF7F2D7A8}"/>
              </a:ext>
            </a:extLst>
          </p:cNvPr>
          <p:cNvSpPr txBox="1">
            <a:spLocks/>
          </p:cNvSpPr>
          <p:nvPr/>
        </p:nvSpPr>
        <p:spPr>
          <a:xfrm>
            <a:off x="1143000" y="1714500"/>
            <a:ext cx="10668000" cy="4572001"/>
          </a:xfrm>
          <a:prstGeom prst="rect">
            <a:avLst/>
          </a:prstGeom>
        </p:spPr>
        <p:txBody>
          <a:bodyPr/>
          <a:lstStyle>
            <a:lvl1pPr marL="274320" indent="-274320" algn="l" defTabSz="109728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3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2296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8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2024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6888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1752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56616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11480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66344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/>
              <a:t>(v7.3) A new formulation for characterizing intermittent electricity integration costs</a:t>
            </a:r>
          </a:p>
          <a:p>
            <a:pPr lvl="1"/>
            <a:endParaRPr lang="en-US" sz="2320" dirty="0"/>
          </a:p>
        </p:txBody>
      </p:sp>
      <p:pic>
        <p:nvPicPr>
          <p:cNvPr id="6" name="Picture 5" descr="Chart, scatter chart&#10;&#10;AI-generated content may be incorrect.">
            <a:extLst>
              <a:ext uri="{FF2B5EF4-FFF2-40B4-BE49-F238E27FC236}">
                <a16:creationId xmlns:a16="http://schemas.microsoft.com/office/drawing/2014/main" id="{CCA28596-2EA7-0EB4-23F9-410528FE0B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1899" y="3195408"/>
            <a:ext cx="4178300" cy="2933700"/>
          </a:xfrm>
          <a:prstGeom prst="rect">
            <a:avLst/>
          </a:prstGeom>
        </p:spPr>
      </p:pic>
      <p:pic>
        <p:nvPicPr>
          <p:cNvPr id="8" name="Picture 7" descr="Chart, line chart&#10;&#10;AI-generated content may be incorrect.">
            <a:extLst>
              <a:ext uri="{FF2B5EF4-FFF2-40B4-BE49-F238E27FC236}">
                <a16:creationId xmlns:a16="http://schemas.microsoft.com/office/drawing/2014/main" id="{2F7C1A99-9EB5-211E-CAC0-8F6817F7CA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1199" y="3195408"/>
            <a:ext cx="4318000" cy="299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8105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7A5407-1605-7513-74A0-2B33090AE7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7A8A2F7-986E-103C-D5FF-FB5C5C987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61914" y="6477000"/>
            <a:ext cx="377686" cy="381000"/>
          </a:xfrm>
        </p:spPr>
        <p:txBody>
          <a:bodyPr/>
          <a:lstStyle/>
          <a:p>
            <a:fld id="{FE7A4BB3-E848-5A44-82DF-322201952CD8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8FA3E80-4CDE-AFC6-6963-00F5CFBBA6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65837" y="225779"/>
            <a:ext cx="8145163" cy="762763"/>
          </a:xfrm>
        </p:spPr>
        <p:txBody>
          <a:bodyPr>
            <a:normAutofit/>
          </a:bodyPr>
          <a:lstStyle/>
          <a:p>
            <a:r>
              <a:rPr lang="en-US" dirty="0"/>
              <a:t>Areas of development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54E0C07-A384-DF8A-D208-05EA04F9EC7C}"/>
              </a:ext>
            </a:extLst>
          </p:cNvPr>
          <p:cNvSpPr txBox="1">
            <a:spLocks/>
          </p:cNvSpPr>
          <p:nvPr/>
        </p:nvSpPr>
        <p:spPr>
          <a:xfrm>
            <a:off x="1143000" y="1714500"/>
            <a:ext cx="10668000" cy="4572001"/>
          </a:xfrm>
          <a:prstGeom prst="rect">
            <a:avLst/>
          </a:prstGeom>
        </p:spPr>
        <p:txBody>
          <a:bodyPr/>
          <a:lstStyle>
            <a:lvl1pPr marL="274320" indent="-274320" algn="l" defTabSz="109728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3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2296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8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2024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6888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1752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56616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11480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66344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/>
              <a:t>(v7.3) A new formulation for characterizing intermittent electricity integration costs</a:t>
            </a:r>
          </a:p>
          <a:p>
            <a:r>
              <a:rPr lang="en-US" sz="2800" b="1" dirty="0"/>
              <a:t>(v8.1) Refactor the “</a:t>
            </a:r>
            <a:r>
              <a:rPr lang="en-US" sz="2800" b="1" dirty="0" err="1"/>
              <a:t>Europe_Eastern</a:t>
            </a:r>
            <a:r>
              <a:rPr lang="en-US" sz="2800" b="1" dirty="0"/>
              <a:t>” GCAM region</a:t>
            </a:r>
          </a:p>
          <a:p>
            <a:pPr lvl="1"/>
            <a:r>
              <a:rPr lang="en-US" sz="2320" dirty="0"/>
              <a:t>Ukraine is now its own region</a:t>
            </a:r>
          </a:p>
          <a:p>
            <a:pPr lvl="1"/>
            <a:r>
              <a:rPr lang="en-US" sz="2320" dirty="0"/>
              <a:t>Belarus and Moldova moved into </a:t>
            </a:r>
            <a:r>
              <a:rPr lang="en-US" sz="2320" dirty="0" err="1"/>
              <a:t>Europe_Non_EU</a:t>
            </a:r>
            <a:endParaRPr lang="en-US" sz="2320" dirty="0"/>
          </a:p>
          <a:p>
            <a:pPr lvl="1"/>
            <a:endParaRPr lang="en-US" sz="2320" dirty="0"/>
          </a:p>
        </p:txBody>
      </p:sp>
    </p:spTree>
    <p:extLst>
      <p:ext uri="{BB962C8B-B14F-4D97-AF65-F5344CB8AC3E}">
        <p14:creationId xmlns:p14="http://schemas.microsoft.com/office/powerpoint/2010/main" val="2477460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52AE64-8235-CEF2-11E7-9CB7747BF3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5447D61-541C-20F6-2216-9832519F16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61914" y="6477000"/>
            <a:ext cx="377686" cy="381000"/>
          </a:xfrm>
        </p:spPr>
        <p:txBody>
          <a:bodyPr/>
          <a:lstStyle/>
          <a:p>
            <a:fld id="{FE7A4BB3-E848-5A44-82DF-322201952CD8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230B265-6903-6A85-C208-EDC8A9D81C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65837" y="225779"/>
            <a:ext cx="8145163" cy="762763"/>
          </a:xfrm>
        </p:spPr>
        <p:txBody>
          <a:bodyPr>
            <a:normAutofit/>
          </a:bodyPr>
          <a:lstStyle/>
          <a:p>
            <a:r>
              <a:rPr lang="en-US" dirty="0"/>
              <a:t>Areas of development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42C8CEF-BAFD-6DCB-26E0-7B30A7B2867F}"/>
              </a:ext>
            </a:extLst>
          </p:cNvPr>
          <p:cNvSpPr txBox="1">
            <a:spLocks/>
          </p:cNvSpPr>
          <p:nvPr/>
        </p:nvSpPr>
        <p:spPr>
          <a:xfrm>
            <a:off x="1143000" y="1714500"/>
            <a:ext cx="10668000" cy="4572001"/>
          </a:xfrm>
          <a:prstGeom prst="rect">
            <a:avLst/>
          </a:prstGeom>
        </p:spPr>
        <p:txBody>
          <a:bodyPr/>
          <a:lstStyle>
            <a:lvl1pPr marL="274320" indent="-274320" algn="l" defTabSz="109728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3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2296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8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2024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6888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1752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56616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11480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66344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/>
              <a:t>(v7.3) A new formulation for characterizing intermittent electricity integration costs</a:t>
            </a:r>
          </a:p>
          <a:p>
            <a:r>
              <a:rPr lang="en-US" sz="2800" b="1" dirty="0"/>
              <a:t>(v8.1) Refactor the “</a:t>
            </a:r>
            <a:r>
              <a:rPr lang="en-US" sz="2800" b="1" dirty="0" err="1"/>
              <a:t>Europe_Eastern</a:t>
            </a:r>
            <a:r>
              <a:rPr lang="en-US" sz="2800" b="1" dirty="0"/>
              <a:t>” GCAM region</a:t>
            </a:r>
          </a:p>
          <a:p>
            <a:pPr lvl="1"/>
            <a:r>
              <a:rPr lang="en-US" sz="2320" dirty="0"/>
              <a:t>Ukraine is now its own region</a:t>
            </a:r>
          </a:p>
          <a:p>
            <a:pPr lvl="1"/>
            <a:r>
              <a:rPr lang="en-US" sz="2320" dirty="0"/>
              <a:t>Belarus and Moldova moved into </a:t>
            </a:r>
            <a:r>
              <a:rPr lang="en-US" sz="2320" dirty="0" err="1"/>
              <a:t>Europe_Non_EU</a:t>
            </a:r>
            <a:endParaRPr lang="en-US" sz="2320" dirty="0"/>
          </a:p>
          <a:p>
            <a:r>
              <a:rPr lang="en-US" sz="2800" b="1" dirty="0"/>
              <a:t>Extensive effort to move to a more recent Model Calibration year</a:t>
            </a:r>
            <a:br>
              <a:rPr lang="en-US" sz="2800" b="1" dirty="0"/>
            </a:br>
            <a:r>
              <a:rPr lang="en-US" sz="2800" b="1" dirty="0"/>
              <a:t>2015 -&gt; 2021</a:t>
            </a:r>
          </a:p>
          <a:p>
            <a:r>
              <a:rPr lang="en-US" sz="2800" b="1" dirty="0"/>
              <a:t>Detailed documentation</a:t>
            </a:r>
          </a:p>
          <a:p>
            <a:pPr lvl="1"/>
            <a:r>
              <a:rPr lang="en-US" sz="2320" dirty="0"/>
              <a:t>https://</a:t>
            </a:r>
            <a:r>
              <a:rPr lang="en-US" sz="2320" dirty="0" err="1"/>
              <a:t>jgcri.github.io</a:t>
            </a:r>
            <a:r>
              <a:rPr lang="en-US" sz="2320" dirty="0"/>
              <a:t>/</a:t>
            </a:r>
            <a:r>
              <a:rPr lang="en-US" sz="2320" dirty="0" err="1"/>
              <a:t>gcam</a:t>
            </a:r>
            <a:r>
              <a:rPr lang="en-US" sz="2320" dirty="0"/>
              <a:t>-doc/</a:t>
            </a:r>
            <a:r>
              <a:rPr lang="en-US" sz="2320" dirty="0" err="1"/>
              <a:t>updates.html</a:t>
            </a:r>
            <a:endParaRPr lang="en-US" sz="2320" dirty="0"/>
          </a:p>
          <a:p>
            <a:pPr lvl="1"/>
            <a:endParaRPr lang="en-US" sz="2320" dirty="0"/>
          </a:p>
        </p:txBody>
      </p:sp>
    </p:spTree>
    <p:extLst>
      <p:ext uri="{BB962C8B-B14F-4D97-AF65-F5344CB8AC3E}">
        <p14:creationId xmlns:p14="http://schemas.microsoft.com/office/powerpoint/2010/main" val="1453634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A7CAC66-742B-DC48-A47B-4953D942CE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61914" y="6477000"/>
            <a:ext cx="377686" cy="381000"/>
          </a:xfrm>
        </p:spPr>
        <p:txBody>
          <a:bodyPr/>
          <a:lstStyle/>
          <a:p>
            <a:fld id="{FE7A4BB3-E848-5A44-82DF-322201952CD8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251CAB5-5BAE-0140-8A0F-DAA520830B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65837" y="225779"/>
            <a:ext cx="8145163" cy="762763"/>
          </a:xfrm>
        </p:spPr>
        <p:txBody>
          <a:bodyPr/>
          <a:lstStyle/>
          <a:p>
            <a:r>
              <a:rPr lang="en-US" dirty="0"/>
              <a:t>(v7.2) Updating the SSP Database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5D0703D-6443-7348-BC98-A79DF7F2D7A8}"/>
              </a:ext>
            </a:extLst>
          </p:cNvPr>
          <p:cNvSpPr txBox="1">
            <a:spLocks/>
          </p:cNvSpPr>
          <p:nvPr/>
        </p:nvSpPr>
        <p:spPr>
          <a:xfrm>
            <a:off x="1143000" y="1714500"/>
            <a:ext cx="10668000" cy="4572001"/>
          </a:xfrm>
          <a:prstGeom prst="rect">
            <a:avLst/>
          </a:prstGeom>
        </p:spPr>
        <p:txBody>
          <a:bodyPr/>
          <a:lstStyle>
            <a:lvl1pPr marL="274320" indent="-274320" algn="l" defTabSz="109728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3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2296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8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2024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6888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1752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56616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11480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66344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320" dirty="0"/>
              <a:t>GCAM socio-economic scenarios (GDP, population, labor force) come from the Shared Socioeconomic Pathway (SSP) database</a:t>
            </a:r>
          </a:p>
          <a:p>
            <a:r>
              <a:rPr lang="en-US" sz="2320" dirty="0"/>
              <a:t>We update to version v3.0.1; released in 2024</a:t>
            </a:r>
          </a:p>
          <a:p>
            <a:r>
              <a:rPr lang="en-US" sz="2320" dirty="0"/>
              <a:t>Same storylines but updated to reflect recent historical developments</a:t>
            </a:r>
          </a:p>
          <a:p>
            <a:pPr lvl="1"/>
            <a:r>
              <a:rPr lang="en-US" sz="1840" dirty="0"/>
              <a:t>Which naturally affect long term projections as well</a:t>
            </a:r>
          </a:p>
          <a:p>
            <a:r>
              <a:rPr lang="en-US" sz="2320" dirty="0"/>
              <a:t>No longer maintaining </a:t>
            </a:r>
            <a:r>
              <a:rPr lang="en-US" sz="2320" dirty="0" err="1"/>
              <a:t>gSSP</a:t>
            </a:r>
            <a:r>
              <a:rPr lang="en-US" sz="2320" dirty="0"/>
              <a:t> scenarios (our near term adjusted SSPs)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AD1DC0D-6D90-F712-13C1-6E053F6F63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2442" y="4382039"/>
            <a:ext cx="3604592" cy="2250182"/>
          </a:xfrm>
          <a:prstGeom prst="rect">
            <a:avLst/>
          </a:prstGeom>
        </p:spPr>
      </p:pic>
      <p:pic>
        <p:nvPicPr>
          <p:cNvPr id="7" name="Picture 6" descr="Chart&#10;&#10;AI-generated content may be incorrect.">
            <a:extLst>
              <a:ext uri="{FF2B5EF4-FFF2-40B4-BE49-F238E27FC236}">
                <a16:creationId xmlns:a16="http://schemas.microsoft.com/office/drawing/2014/main" id="{AA595188-D466-55AA-35CC-B93C22EA17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7704" y="4305218"/>
            <a:ext cx="3126322" cy="2403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6217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A7CAC66-742B-DC48-A47B-4953D942CE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61914" y="6477000"/>
            <a:ext cx="377686" cy="381000"/>
          </a:xfrm>
        </p:spPr>
        <p:txBody>
          <a:bodyPr/>
          <a:lstStyle/>
          <a:p>
            <a:fld id="{FE7A4BB3-E848-5A44-82DF-322201952CD8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251CAB5-5BAE-0140-8A0F-DAA520830B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65837" y="225779"/>
            <a:ext cx="8145163" cy="762763"/>
          </a:xfrm>
        </p:spPr>
        <p:txBody>
          <a:bodyPr>
            <a:normAutofit/>
          </a:bodyPr>
          <a:lstStyle/>
          <a:p>
            <a:r>
              <a:rPr lang="en-US" dirty="0"/>
              <a:t>(v7.4) </a:t>
            </a:r>
            <a:r>
              <a:rPr lang="en-US" dirty="0" err="1"/>
              <a:t>gcamdata</a:t>
            </a:r>
            <a:r>
              <a:rPr lang="en-US" dirty="0"/>
              <a:t> Improvements for BYU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5D0703D-6443-7348-BC98-A79DF7F2D7A8}"/>
              </a:ext>
            </a:extLst>
          </p:cNvPr>
          <p:cNvSpPr txBox="1">
            <a:spLocks/>
          </p:cNvSpPr>
          <p:nvPr/>
        </p:nvSpPr>
        <p:spPr>
          <a:xfrm>
            <a:off x="1143000" y="1714500"/>
            <a:ext cx="10668000" cy="4572001"/>
          </a:xfrm>
          <a:prstGeom prst="rect">
            <a:avLst/>
          </a:prstGeom>
        </p:spPr>
        <p:txBody>
          <a:bodyPr/>
          <a:lstStyle>
            <a:lvl1pPr marL="274320" indent="-274320" algn="l" defTabSz="109728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3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2296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8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2024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6888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1752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56616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11480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66344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/>
              <a:t>More rigorous errors and warnings </a:t>
            </a:r>
            <a:r>
              <a:rPr lang="en-US" sz="2800" dirty="0" err="1"/>
              <a:t>wrt</a:t>
            </a:r>
            <a:r>
              <a:rPr lang="en-US" sz="2800" dirty="0"/>
              <a:t> historical year / model year assumptions</a:t>
            </a:r>
          </a:p>
          <a:p>
            <a:r>
              <a:rPr lang="en-US" sz="2800" dirty="0"/>
              <a:t>Avoid assumptions about constant length model timesteps</a:t>
            </a:r>
          </a:p>
          <a:p>
            <a:r>
              <a:rPr lang="en-US" sz="2800" dirty="0"/>
              <a:t>Some data set updates (</a:t>
            </a:r>
            <a:r>
              <a:rPr lang="en-US" sz="2800" dirty="0" err="1"/>
              <a:t>elec</a:t>
            </a:r>
            <a:r>
              <a:rPr lang="en-US" sz="2800" dirty="0"/>
              <a:t> gen costs, primary energy prices, </a:t>
            </a:r>
            <a:r>
              <a:rPr lang="en-US" sz="2800" dirty="0" err="1"/>
              <a:t>etc</a:t>
            </a:r>
            <a:r>
              <a:rPr lang="en-US" sz="2800" dirty="0"/>
              <a:t>)</a:t>
            </a:r>
            <a:endParaRPr lang="en-US" sz="2320" dirty="0"/>
          </a:p>
          <a:p>
            <a:pPr lvl="1"/>
            <a:endParaRPr lang="en-US" sz="2320" dirty="0"/>
          </a:p>
        </p:txBody>
      </p:sp>
      <p:pic>
        <p:nvPicPr>
          <p:cNvPr id="6" name="Picture 5" descr="Chart, line chart&#10;&#10;AI-generated content may be incorrect.">
            <a:extLst>
              <a:ext uri="{FF2B5EF4-FFF2-40B4-BE49-F238E27FC236}">
                <a16:creationId xmlns:a16="http://schemas.microsoft.com/office/drawing/2014/main" id="{BF943DCC-FCFB-5557-9D3E-7A2A15337A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1672" y="3734944"/>
            <a:ext cx="5787058" cy="2932555"/>
          </a:xfrm>
          <a:prstGeom prst="rect">
            <a:avLst/>
          </a:prstGeom>
        </p:spPr>
      </p:pic>
      <p:pic>
        <p:nvPicPr>
          <p:cNvPr id="8" name="Picture 7" descr="Chart, scatter chart&#10;&#10;AI-generated content may be incorrect.">
            <a:extLst>
              <a:ext uri="{FF2B5EF4-FFF2-40B4-BE49-F238E27FC236}">
                <a16:creationId xmlns:a16="http://schemas.microsoft.com/office/drawing/2014/main" id="{6F96E7AD-B2DD-1CA3-6898-D0C15243EA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52332" y="3830193"/>
            <a:ext cx="4558668" cy="2742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085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99A250-0465-8D83-A657-696E07783B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D4F2F3F-06AC-45DA-B792-1C7B71359E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61914" y="6477000"/>
            <a:ext cx="377686" cy="381000"/>
          </a:xfrm>
        </p:spPr>
        <p:txBody>
          <a:bodyPr/>
          <a:lstStyle/>
          <a:p>
            <a:fld id="{FE7A4BB3-E848-5A44-82DF-322201952CD8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61BB117-686D-B395-E5FE-4901EB1F9B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65837" y="225779"/>
            <a:ext cx="8145163" cy="762763"/>
          </a:xfrm>
        </p:spPr>
        <p:txBody>
          <a:bodyPr>
            <a:normAutofit/>
          </a:bodyPr>
          <a:lstStyle/>
          <a:p>
            <a:r>
              <a:rPr lang="en-US" dirty="0"/>
              <a:t>(v8.0) Move Final Calibration to 2021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6FF467D-0B12-E8FE-A29F-FC8E3962BEFF}"/>
              </a:ext>
            </a:extLst>
          </p:cNvPr>
          <p:cNvSpPr txBox="1">
            <a:spLocks/>
          </p:cNvSpPr>
          <p:nvPr/>
        </p:nvSpPr>
        <p:spPr>
          <a:xfrm>
            <a:off x="1143000" y="1714500"/>
            <a:ext cx="10668000" cy="4572001"/>
          </a:xfrm>
          <a:prstGeom prst="rect">
            <a:avLst/>
          </a:prstGeom>
        </p:spPr>
        <p:txBody>
          <a:bodyPr/>
          <a:lstStyle>
            <a:lvl1pPr marL="274320" indent="-274320" algn="l" defTabSz="109728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3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2296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8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2024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6888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1752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56616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11480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66344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/>
              <a:t>Update to IEA 2023 data</a:t>
            </a:r>
          </a:p>
          <a:p>
            <a:r>
              <a:rPr lang="en-US" sz="2800" dirty="0"/>
              <a:t>Update FAO data</a:t>
            </a:r>
          </a:p>
          <a:p>
            <a:pPr lvl="1"/>
            <a:r>
              <a:rPr lang="en-US" sz="2320" dirty="0">
                <a:hlinkClick r:id="rId2"/>
              </a:rPr>
              <a:t>https://github.com/JGCRI/gcamfaostat/releases/tag/v1.1.0-beta</a:t>
            </a:r>
            <a:endParaRPr lang="en-US" sz="2320" dirty="0"/>
          </a:p>
          <a:p>
            <a:r>
              <a:rPr lang="en-US" sz="2800" dirty="0"/>
              <a:t>Update CEDS</a:t>
            </a:r>
          </a:p>
          <a:p>
            <a:pPr lvl="1"/>
            <a:r>
              <a:rPr lang="en-US" sz="2320" dirty="0"/>
              <a:t>https://</a:t>
            </a:r>
            <a:r>
              <a:rPr lang="en-US" sz="2320" dirty="0" err="1"/>
              <a:t>github.com</a:t>
            </a:r>
            <a:r>
              <a:rPr lang="en-US" sz="2320" dirty="0"/>
              <a:t>/JGCRI/CEDS/blob/master/documentation/Version_comparison_figures_v_2024_07_08_vs_v_2021_04_20.pdf</a:t>
            </a:r>
          </a:p>
          <a:p>
            <a:r>
              <a:rPr lang="en-US" sz="2800" dirty="0"/>
              <a:t>Various other datasets need updating</a:t>
            </a:r>
          </a:p>
          <a:p>
            <a:pPr lvl="1"/>
            <a:r>
              <a:rPr lang="en-US" sz="1840" dirty="0"/>
              <a:t>Not always available, instead use various methods to extend (generates warnings)</a:t>
            </a:r>
          </a:p>
          <a:p>
            <a:pPr lvl="1"/>
            <a:r>
              <a:rPr lang="en-US" sz="1840" dirty="0"/>
              <a:t>Some remain outstanding</a:t>
            </a:r>
          </a:p>
          <a:p>
            <a:r>
              <a:rPr lang="en-US" sz="2320" dirty="0"/>
              <a:t>Other </a:t>
            </a:r>
            <a:r>
              <a:rPr lang="en-US" sz="2320" dirty="0" err="1"/>
              <a:t>gcamdata</a:t>
            </a:r>
            <a:r>
              <a:rPr lang="en-US" sz="2320" dirty="0"/>
              <a:t> improvements to navigate the historical year / future year in our assumption files</a:t>
            </a:r>
          </a:p>
          <a:p>
            <a:endParaRPr lang="en-US" sz="2320" dirty="0"/>
          </a:p>
          <a:p>
            <a:pPr lvl="1"/>
            <a:endParaRPr lang="en-US" sz="2320" dirty="0"/>
          </a:p>
        </p:txBody>
      </p:sp>
    </p:spTree>
    <p:extLst>
      <p:ext uri="{BB962C8B-B14F-4D97-AF65-F5344CB8AC3E}">
        <p14:creationId xmlns:p14="http://schemas.microsoft.com/office/powerpoint/2010/main" val="308541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C207FB-83FF-C767-B864-E8E72DFFB2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E29F4A6-FA79-8BAF-1C79-6619308EB2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61914" y="6477000"/>
            <a:ext cx="377686" cy="381000"/>
          </a:xfrm>
        </p:spPr>
        <p:txBody>
          <a:bodyPr/>
          <a:lstStyle/>
          <a:p>
            <a:fld id="{FE7A4BB3-E848-5A44-82DF-322201952CD8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BB80C51-3DB3-C3C3-9D68-A63AB23E12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65837" y="225779"/>
            <a:ext cx="8145163" cy="762763"/>
          </a:xfrm>
        </p:spPr>
        <p:txBody>
          <a:bodyPr>
            <a:normAutofit/>
          </a:bodyPr>
          <a:lstStyle/>
          <a:p>
            <a:r>
              <a:rPr lang="en-US" dirty="0"/>
              <a:t>(v8.2) Miscellaneous Fixes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4943E6-20D7-C2E8-3998-B0B68F13DD94}"/>
              </a:ext>
            </a:extLst>
          </p:cNvPr>
          <p:cNvSpPr txBox="1">
            <a:spLocks/>
          </p:cNvSpPr>
          <p:nvPr/>
        </p:nvSpPr>
        <p:spPr>
          <a:xfrm>
            <a:off x="1143000" y="1714500"/>
            <a:ext cx="10668000" cy="4572001"/>
          </a:xfrm>
          <a:prstGeom prst="rect">
            <a:avLst/>
          </a:prstGeom>
        </p:spPr>
        <p:txBody>
          <a:bodyPr/>
          <a:lstStyle>
            <a:lvl1pPr marL="274320" indent="-274320" algn="l" defTabSz="109728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3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2296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8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2024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6888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1752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56616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11480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66344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/>
              <a:t>Other industry income elasticity bug fixed</a:t>
            </a:r>
          </a:p>
          <a:p>
            <a:pPr lvl="1"/>
            <a:r>
              <a:rPr lang="en-US" sz="2320" dirty="0"/>
              <a:t>Since v6/7 Significantly overestimated growth</a:t>
            </a:r>
          </a:p>
          <a:p>
            <a:r>
              <a:rPr lang="en-US" sz="2800" dirty="0"/>
              <a:t>Missed updating “</a:t>
            </a:r>
            <a:r>
              <a:rPr lang="en-US" sz="2800" dirty="0" err="1"/>
              <a:t>AgroForest</a:t>
            </a:r>
            <a:r>
              <a:rPr lang="en-US" sz="2800" dirty="0"/>
              <a:t>” logit exponent</a:t>
            </a:r>
          </a:p>
          <a:p>
            <a:pPr lvl="1"/>
            <a:r>
              <a:rPr lang="en-US" sz="2320" dirty="0"/>
              <a:t>Less substitutability between Forests and crops</a:t>
            </a:r>
          </a:p>
          <a:p>
            <a:pPr marL="0" indent="0">
              <a:buNone/>
            </a:pPr>
            <a:endParaRPr lang="en-US" sz="1840" dirty="0"/>
          </a:p>
          <a:p>
            <a:endParaRPr lang="en-US" sz="2320" dirty="0"/>
          </a:p>
          <a:p>
            <a:pPr lvl="1"/>
            <a:endParaRPr lang="en-US" sz="2320" dirty="0"/>
          </a:p>
        </p:txBody>
      </p:sp>
      <p:pic>
        <p:nvPicPr>
          <p:cNvPr id="6" name="Picture 5" descr="Diagram&#10;&#10;AI-generated content may be incorrect.">
            <a:extLst>
              <a:ext uri="{FF2B5EF4-FFF2-40B4-BE49-F238E27FC236}">
                <a16:creationId xmlns:a16="http://schemas.microsoft.com/office/drawing/2014/main" id="{10EE5C09-992F-E2B5-4F30-28DD157113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11826" y="3749873"/>
            <a:ext cx="4852298" cy="2882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3391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487</Words>
  <Application>Microsoft Office PowerPoint</Application>
  <PresentationFormat>Widescreen</PresentationFormat>
  <Paragraphs>73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Wingdings</vt:lpstr>
      <vt:lpstr>Office Theme</vt:lpstr>
      <vt:lpstr>GCAM 8.2 Release Updates </vt:lpstr>
      <vt:lpstr>Several GCAM Releases</vt:lpstr>
      <vt:lpstr>Areas of development</vt:lpstr>
      <vt:lpstr>Areas of development</vt:lpstr>
      <vt:lpstr>Areas of development</vt:lpstr>
      <vt:lpstr>(v7.2) Updating the SSP Database</vt:lpstr>
      <vt:lpstr>(v7.4) gcamdata Improvements for BYU</vt:lpstr>
      <vt:lpstr>(v8.0) Move Final Calibration to 2021</vt:lpstr>
      <vt:lpstr>(v8.2) Miscellaneous Fixes</vt:lpstr>
      <vt:lpstr>High Level Comparison to GCAM 7.1</vt:lpstr>
      <vt:lpstr>Primary Energy</vt:lpstr>
      <vt:lpstr>Land Use</vt:lpstr>
      <vt:lpstr>Land Use</vt:lpstr>
      <vt:lpstr>Total Forcing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2025-06-04T18:47:22Z</dcterms:created>
  <dcterms:modified xsi:type="dcterms:W3CDTF">2025-06-04T18:47:31Z</dcterms:modified>
</cp:coreProperties>
</file>